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94" r:id="rId8"/>
    <p:sldId id="295" r:id="rId9"/>
    <p:sldId id="267" r:id="rId10"/>
    <p:sldId id="268" r:id="rId11"/>
    <p:sldId id="269" r:id="rId12"/>
    <p:sldId id="279" r:id="rId13"/>
    <p:sldId id="280" r:id="rId14"/>
    <p:sldId id="296" r:id="rId15"/>
    <p:sldId id="297" r:id="rId16"/>
    <p:sldId id="303"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342E"/>
    <a:srgbClr val="E05A1E"/>
    <a:srgbClr val="B72F1D"/>
    <a:srgbClr val="FFFFFF"/>
    <a:srgbClr val="437EBA"/>
    <a:srgbClr val="5A1213"/>
    <a:srgbClr val="174142"/>
    <a:srgbClr val="506DA4"/>
    <a:srgbClr val="462B1F"/>
    <a:srgbClr val="EC8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p:scale>
          <a:sx n="63" d="100"/>
          <a:sy n="63" d="100"/>
        </p:scale>
        <p:origin x="1224" y="54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5C46-A426-4383-8FAF-B89A6F510B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0CC68-12B6-4394-B3E9-127427DB6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8DE55A-DF1B-4805-BD48-C9593B8E971D}"/>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5" name="Footer Placeholder 4">
            <a:extLst>
              <a:ext uri="{FF2B5EF4-FFF2-40B4-BE49-F238E27FC236}">
                <a16:creationId xmlns:a16="http://schemas.microsoft.com/office/drawing/2014/main" id="{24D38860-3EAC-453B-999F-2E2C6A4F5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1EEEB-AB0A-4118-9FCF-8E005E4CA06D}"/>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3557921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9198-8E17-4352-AB3B-F3893F7F91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77D0E6-7A99-4C71-BBBD-C9743018CD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07B9D2-894C-49A9-8143-66C809CC92BE}"/>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5" name="Footer Placeholder 4">
            <a:extLst>
              <a:ext uri="{FF2B5EF4-FFF2-40B4-BE49-F238E27FC236}">
                <a16:creationId xmlns:a16="http://schemas.microsoft.com/office/drawing/2014/main" id="{3867E93F-D852-4164-98E3-4B6101285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5E2BB-89FA-4200-BE26-B379234EB8AF}"/>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56127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062C3-0EEA-4BDB-8854-DD2C1C2BFA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2F13E-133C-4FB0-929E-AF23E35D9C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5F660-B50D-4628-BD98-9AB0EDED5376}"/>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5" name="Footer Placeholder 4">
            <a:extLst>
              <a:ext uri="{FF2B5EF4-FFF2-40B4-BE49-F238E27FC236}">
                <a16:creationId xmlns:a16="http://schemas.microsoft.com/office/drawing/2014/main" id="{E6AC4B8A-0FC6-47F7-9E90-C68846C8B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A2B26-0CAB-412E-8503-335FAC4800C7}"/>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421634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E4F6-B886-4A89-86B7-E26D74A302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782F3-14BA-406F-8460-15065077B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37A3-8E7F-4258-A1E5-4FC2DA91ED08}"/>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5" name="Footer Placeholder 4">
            <a:extLst>
              <a:ext uri="{FF2B5EF4-FFF2-40B4-BE49-F238E27FC236}">
                <a16:creationId xmlns:a16="http://schemas.microsoft.com/office/drawing/2014/main" id="{BE5F4954-90B1-4E9D-B985-2FA76BA5E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A574C-3E1A-4556-A9E4-92D94EF14259}"/>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314188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BFFD1-A01A-440A-921D-8D57273B3C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E2E5D0-AAB6-42BB-9CBC-A75A46008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B2FE82-D8CE-4853-BA03-A1747AC6E617}"/>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5" name="Footer Placeholder 4">
            <a:extLst>
              <a:ext uri="{FF2B5EF4-FFF2-40B4-BE49-F238E27FC236}">
                <a16:creationId xmlns:a16="http://schemas.microsoft.com/office/drawing/2014/main" id="{74C19DAB-C5F1-4462-897E-B42B04EDC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0CD95-3993-4F64-BD81-19F31BD7313B}"/>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244456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863F-A75E-4124-A22E-C7C449F3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66E04A-BEA2-47CD-870D-33D9FB8B78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A95EA-1ED6-4804-9EAD-1CD501B584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1D419F-5628-4B86-A964-2F3001B22CA1}"/>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6" name="Footer Placeholder 5">
            <a:extLst>
              <a:ext uri="{FF2B5EF4-FFF2-40B4-BE49-F238E27FC236}">
                <a16:creationId xmlns:a16="http://schemas.microsoft.com/office/drawing/2014/main" id="{D2CBD408-2B4A-4975-B82E-E27B016E8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ECDCC5-9A26-4A58-841C-F89EE2155B9A}"/>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189586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F9AF-C718-435A-B6DA-DC54C9FFD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4181BF-7DEF-481A-8885-0734B1746F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F21ED8-9A5F-47D2-97FB-6E71CC70DA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FC4079-2B07-43C6-AB48-0E0BBF3CE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66BBFE-0CCF-4E41-9FAA-1E9F223DC8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02CC2-53E8-408F-AB79-3E2511254463}"/>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8" name="Footer Placeholder 7">
            <a:extLst>
              <a:ext uri="{FF2B5EF4-FFF2-40B4-BE49-F238E27FC236}">
                <a16:creationId xmlns:a16="http://schemas.microsoft.com/office/drawing/2014/main" id="{21288C86-305B-454D-A9DE-E1F5FC68A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49B00-C213-471E-9919-276E36FE85FE}"/>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3524787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A81D0-E51D-4D7B-9D40-E40A710F91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180330-1454-422E-86C7-059A7DC52231}"/>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4" name="Footer Placeholder 3">
            <a:extLst>
              <a:ext uri="{FF2B5EF4-FFF2-40B4-BE49-F238E27FC236}">
                <a16:creationId xmlns:a16="http://schemas.microsoft.com/office/drawing/2014/main" id="{C8839CEC-2F4E-47AB-9EB3-D2B6CA62E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F5E211-6A9B-4052-ADD4-46A062F22FFB}"/>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101497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159FB3-BF44-4E2B-A547-ECDC55FFE172}"/>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3" name="Footer Placeholder 2">
            <a:extLst>
              <a:ext uri="{FF2B5EF4-FFF2-40B4-BE49-F238E27FC236}">
                <a16:creationId xmlns:a16="http://schemas.microsoft.com/office/drawing/2014/main" id="{B115C0CA-232A-43C9-A5DE-771C5D5A43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2C31B2-7E0F-41FE-983E-0284DFF1EC01}"/>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276025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03CB-F65B-42D9-9921-B586E123AB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59A7DA-60C6-4A06-8EFF-9BFCCFFAA7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F6B68-746C-4F38-950F-A5FEEAE93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8A25DE-E7B0-409F-8D1C-7459602B393A}"/>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6" name="Footer Placeholder 5">
            <a:extLst>
              <a:ext uri="{FF2B5EF4-FFF2-40B4-BE49-F238E27FC236}">
                <a16:creationId xmlns:a16="http://schemas.microsoft.com/office/drawing/2014/main" id="{CDEABAF4-4760-4ADC-B333-DAD495A392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6E7F5-E474-448B-B184-74791F179407}"/>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3084402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A11A-CF55-422A-9532-DB5B064B9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AB3A4B-4BA3-42F3-84E0-704AFF815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BB24A2-C4EA-46B7-AA93-384646FB64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960FD-E798-4C0A-B6D2-4E4E1F312AAE}"/>
              </a:ext>
            </a:extLst>
          </p:cNvPr>
          <p:cNvSpPr>
            <a:spLocks noGrp="1"/>
          </p:cNvSpPr>
          <p:nvPr>
            <p:ph type="dt" sz="half" idx="10"/>
          </p:nvPr>
        </p:nvSpPr>
        <p:spPr/>
        <p:txBody>
          <a:bodyPr/>
          <a:lstStyle/>
          <a:p>
            <a:fld id="{4A89481C-A1F5-4D48-B261-A4B25E63E8C8}" type="datetimeFigureOut">
              <a:rPr lang="en-US" smtClean="0"/>
              <a:t>12/9/2023</a:t>
            </a:fld>
            <a:endParaRPr lang="en-US"/>
          </a:p>
        </p:txBody>
      </p:sp>
      <p:sp>
        <p:nvSpPr>
          <p:cNvPr id="6" name="Footer Placeholder 5">
            <a:extLst>
              <a:ext uri="{FF2B5EF4-FFF2-40B4-BE49-F238E27FC236}">
                <a16:creationId xmlns:a16="http://schemas.microsoft.com/office/drawing/2014/main" id="{3369136D-8E4C-45C1-9F25-B2F8A8A0A5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91F8C3-5DF1-4153-9CAF-1C1D65014464}"/>
              </a:ext>
            </a:extLst>
          </p:cNvPr>
          <p:cNvSpPr>
            <a:spLocks noGrp="1"/>
          </p:cNvSpPr>
          <p:nvPr>
            <p:ph type="sldNum" sz="quarter" idx="12"/>
          </p:nvPr>
        </p:nvSpPr>
        <p:spPr/>
        <p:txBody>
          <a:bodyPr/>
          <a:lstStyle/>
          <a:p>
            <a:fld id="{50A2107B-AF53-4A58-BA71-605216340508}" type="slidenum">
              <a:rPr lang="en-US" smtClean="0"/>
              <a:t>‹#›</a:t>
            </a:fld>
            <a:endParaRPr lang="en-US"/>
          </a:p>
        </p:txBody>
      </p:sp>
    </p:spTree>
    <p:extLst>
      <p:ext uri="{BB962C8B-B14F-4D97-AF65-F5344CB8AC3E}">
        <p14:creationId xmlns:p14="http://schemas.microsoft.com/office/powerpoint/2010/main" val="1476537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D980F4-690D-4F99-9D55-097DA3D750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BC0E1E-8C62-4C44-9907-1023D707D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222345-4F8C-46A3-BF3C-355DB1491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481C-A1F5-4D48-B261-A4B25E63E8C8}" type="datetimeFigureOut">
              <a:rPr lang="en-US" smtClean="0"/>
              <a:t>12/9/2023</a:t>
            </a:fld>
            <a:endParaRPr lang="en-US"/>
          </a:p>
        </p:txBody>
      </p:sp>
      <p:sp>
        <p:nvSpPr>
          <p:cNvPr id="5" name="Footer Placeholder 4">
            <a:extLst>
              <a:ext uri="{FF2B5EF4-FFF2-40B4-BE49-F238E27FC236}">
                <a16:creationId xmlns:a16="http://schemas.microsoft.com/office/drawing/2014/main" id="{1389F97A-8777-49B1-BFAD-7701272104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7FC08-F8D4-44FD-BCB3-DA4360824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2107B-AF53-4A58-BA71-605216340508}" type="slidenum">
              <a:rPr lang="en-US" smtClean="0"/>
              <a:t>‹#›</a:t>
            </a:fld>
            <a:endParaRPr lang="en-US"/>
          </a:p>
        </p:txBody>
      </p:sp>
    </p:spTree>
    <p:extLst>
      <p:ext uri="{BB962C8B-B14F-4D97-AF65-F5344CB8AC3E}">
        <p14:creationId xmlns:p14="http://schemas.microsoft.com/office/powerpoint/2010/main" val="302833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3E90-4619-4E9D-A5D9-032974BABCEC}"/>
              </a:ext>
            </a:extLst>
          </p:cNvPr>
          <p:cNvSpPr>
            <a:spLocks noGrp="1"/>
          </p:cNvSpPr>
          <p:nvPr>
            <p:ph type="ctrTitle"/>
          </p:nvPr>
        </p:nvSpPr>
        <p:spPr>
          <a:xfrm>
            <a:off x="654424" y="789141"/>
            <a:ext cx="10721788" cy="2129423"/>
          </a:xfrm>
        </p:spPr>
        <p:txBody>
          <a:bodyPr>
            <a:normAutofit/>
          </a:bodyPr>
          <a:lstStyle/>
          <a:p>
            <a:r>
              <a:rPr lang="en-US" dirty="0">
                <a:solidFill>
                  <a:srgbClr val="B72F1D"/>
                </a:solidFill>
              </a:rPr>
              <a:t>A Very Merry</a:t>
            </a:r>
            <a:br>
              <a:rPr lang="en-US" dirty="0">
                <a:solidFill>
                  <a:srgbClr val="B72F1D"/>
                </a:solidFill>
              </a:rPr>
            </a:br>
            <a:r>
              <a:rPr lang="en-US" dirty="0">
                <a:solidFill>
                  <a:srgbClr val="B72F1D"/>
                </a:solidFill>
              </a:rPr>
              <a:t>Critters’ Christmas</a:t>
            </a:r>
          </a:p>
        </p:txBody>
      </p:sp>
      <p:sp>
        <p:nvSpPr>
          <p:cNvPr id="3" name="Subtitle 2">
            <a:extLst>
              <a:ext uri="{FF2B5EF4-FFF2-40B4-BE49-F238E27FC236}">
                <a16:creationId xmlns:a16="http://schemas.microsoft.com/office/drawing/2014/main" id="{B4ABF29C-09B3-4D65-A567-AFB69DDFBD2D}"/>
              </a:ext>
            </a:extLst>
          </p:cNvPr>
          <p:cNvSpPr>
            <a:spLocks noGrp="1"/>
          </p:cNvSpPr>
          <p:nvPr>
            <p:ph type="subTitle" idx="1"/>
          </p:nvPr>
        </p:nvSpPr>
        <p:spPr/>
        <p:txBody>
          <a:bodyPr/>
          <a:lstStyle/>
          <a:p>
            <a:r>
              <a:rPr lang="en-US" dirty="0">
                <a:solidFill>
                  <a:srgbClr val="B72F1D"/>
                </a:solidFill>
              </a:rPr>
              <a:t>by David R Morgan</a:t>
            </a:r>
          </a:p>
        </p:txBody>
      </p:sp>
      <p:sp>
        <p:nvSpPr>
          <p:cNvPr id="4" name="TextBox 3">
            <a:extLst>
              <a:ext uri="{FF2B5EF4-FFF2-40B4-BE49-F238E27FC236}">
                <a16:creationId xmlns:a16="http://schemas.microsoft.com/office/drawing/2014/main" id="{B530F531-CC59-4467-B034-59564DEAE4DF}"/>
              </a:ext>
            </a:extLst>
          </p:cNvPr>
          <p:cNvSpPr txBox="1"/>
          <p:nvPr/>
        </p:nvSpPr>
        <p:spPr>
          <a:xfrm>
            <a:off x="863600" y="5575300"/>
            <a:ext cx="3708400" cy="646331"/>
          </a:xfrm>
          <a:prstGeom prst="rect">
            <a:avLst/>
          </a:prstGeom>
          <a:noFill/>
        </p:spPr>
        <p:txBody>
          <a:bodyPr wrap="square" rtlCol="0">
            <a:spAutoFit/>
          </a:bodyPr>
          <a:lstStyle/>
          <a:p>
            <a:r>
              <a:rPr lang="en-US" dirty="0">
                <a:solidFill>
                  <a:srgbClr val="E05A1E"/>
                </a:solidFill>
              </a:rPr>
              <a:t>Phone 440-241-3126</a:t>
            </a:r>
          </a:p>
          <a:p>
            <a:r>
              <a:rPr lang="en-US" dirty="0">
                <a:solidFill>
                  <a:srgbClr val="E05A1E"/>
                </a:solidFill>
              </a:rPr>
              <a:t>Email : sizemore3630@aol.com</a:t>
            </a:r>
          </a:p>
        </p:txBody>
      </p:sp>
    </p:spTree>
    <p:extLst>
      <p:ext uri="{BB962C8B-B14F-4D97-AF65-F5344CB8AC3E}">
        <p14:creationId xmlns:p14="http://schemas.microsoft.com/office/powerpoint/2010/main" val="3265621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C9A8AD-1FB1-45AB-8C6C-4018E879E6E4}"/>
              </a:ext>
            </a:extLst>
          </p:cNvPr>
          <p:cNvSpPr txBox="1"/>
          <p:nvPr/>
        </p:nvSpPr>
        <p:spPr>
          <a:xfrm>
            <a:off x="7452056" y="2218763"/>
            <a:ext cx="4254500" cy="2215991"/>
          </a:xfrm>
          <a:prstGeom prst="rect">
            <a:avLst/>
          </a:prstGeom>
          <a:noFill/>
        </p:spPr>
        <p:txBody>
          <a:bodyPr wrap="square" rtlCol="0">
            <a:spAutoFit/>
          </a:bodyPr>
          <a:lstStyle/>
          <a:p>
            <a:pPr algn="ctr"/>
            <a:r>
              <a:rPr lang="en-US" sz="4000" dirty="0">
                <a:solidFill>
                  <a:srgbClr val="D87430"/>
                </a:solidFill>
                <a:effectLst/>
                <a:latin typeface="Calibri" panose="020F0502020204030204" pitchFamily="34" charset="0"/>
                <a:ea typeface="Calibri" panose="020F0502020204030204" pitchFamily="34" charset="0"/>
                <a:cs typeface="Times New Roman" panose="02020603050405020304" pitchFamily="18" charset="0"/>
              </a:rPr>
              <a:t>Creation of all kinds are celebrating </a:t>
            </a:r>
          </a:p>
          <a:p>
            <a:endParaRPr lang="en-US" dirty="0"/>
          </a:p>
        </p:txBody>
      </p:sp>
      <p:pic>
        <p:nvPicPr>
          <p:cNvPr id="5" name="Picture 4">
            <a:extLst>
              <a:ext uri="{FF2B5EF4-FFF2-40B4-BE49-F238E27FC236}">
                <a16:creationId xmlns:a16="http://schemas.microsoft.com/office/drawing/2014/main" id="{D2A1EBF9-34A2-64FF-E5AD-9CCBA3CB0623}"/>
              </a:ext>
            </a:extLst>
          </p:cNvPr>
          <p:cNvPicPr>
            <a:picLocks noChangeAspect="1"/>
          </p:cNvPicPr>
          <p:nvPr/>
        </p:nvPicPr>
        <p:blipFill>
          <a:blip r:embed="rId2"/>
          <a:stretch>
            <a:fillRect/>
          </a:stretch>
        </p:blipFill>
        <p:spPr>
          <a:xfrm>
            <a:off x="0" y="62753"/>
            <a:ext cx="6858000" cy="6858000"/>
          </a:xfrm>
          <a:prstGeom prst="rect">
            <a:avLst/>
          </a:prstGeom>
        </p:spPr>
      </p:pic>
    </p:spTree>
    <p:extLst>
      <p:ext uri="{BB962C8B-B14F-4D97-AF65-F5344CB8AC3E}">
        <p14:creationId xmlns:p14="http://schemas.microsoft.com/office/powerpoint/2010/main" val="1826030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991EF-F46C-4D8D-AE3A-718FFCAB690E}"/>
              </a:ext>
            </a:extLst>
          </p:cNvPr>
          <p:cNvSpPr txBox="1"/>
          <p:nvPr/>
        </p:nvSpPr>
        <p:spPr>
          <a:xfrm>
            <a:off x="541852" y="2286123"/>
            <a:ext cx="3984171" cy="1380378"/>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B1342E"/>
                </a:solidFill>
                <a:latin typeface="Calibri" panose="020F0502020204030204" pitchFamily="34" charset="0"/>
                <a:ea typeface="Calibri" panose="020F0502020204030204" pitchFamily="34" charset="0"/>
                <a:cs typeface="Times New Roman" panose="02020603050405020304" pitchFamily="18" charset="0"/>
              </a:rPr>
              <a:t>Church is where they go as well</a:t>
            </a:r>
            <a:endParaRPr lang="en-US" sz="3600" dirty="0">
              <a:solidFill>
                <a:srgbClr val="B1342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A3CDF04-B8A4-1F3C-668B-E55A3C177700}"/>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00491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991EF-F46C-4D8D-AE3A-718FFCAB690E}"/>
              </a:ext>
            </a:extLst>
          </p:cNvPr>
          <p:cNvSpPr txBox="1"/>
          <p:nvPr/>
        </p:nvSpPr>
        <p:spPr>
          <a:xfrm>
            <a:off x="7096657" y="1951440"/>
            <a:ext cx="3984171" cy="2039020"/>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3E4FA7"/>
                </a:solidFill>
                <a:effectLst/>
                <a:latin typeface="Calibri" panose="020F0502020204030204" pitchFamily="34" charset="0"/>
                <a:ea typeface="Calibri" panose="020F0502020204030204" pitchFamily="34" charset="0"/>
                <a:cs typeface="Times New Roman" panose="02020603050405020304" pitchFamily="18" charset="0"/>
              </a:rPr>
              <a:t>And they have so much fun decorating too </a:t>
            </a:r>
            <a:endParaRPr lang="en-US" sz="3600" dirty="0">
              <a:solidFill>
                <a:srgbClr val="3E4FA7"/>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62513A27-D3C6-044A-59F1-ABE45B5787F2}"/>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1715243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991EF-F46C-4D8D-AE3A-718FFCAB690E}"/>
              </a:ext>
            </a:extLst>
          </p:cNvPr>
          <p:cNvSpPr txBox="1"/>
          <p:nvPr/>
        </p:nvSpPr>
        <p:spPr>
          <a:xfrm>
            <a:off x="749642" y="2841190"/>
            <a:ext cx="3984171" cy="721736"/>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9C9D4C"/>
                </a:solidFill>
                <a:latin typeface="Calibri" panose="020F0502020204030204" pitchFamily="34" charset="0"/>
                <a:ea typeface="Calibri" panose="020F0502020204030204" pitchFamily="34" charset="0"/>
                <a:cs typeface="Times New Roman" panose="02020603050405020304" pitchFamily="18" charset="0"/>
              </a:rPr>
              <a:t>And giving gifts</a:t>
            </a:r>
            <a:r>
              <a:rPr lang="en-US" sz="4000" dirty="0">
                <a:solidFill>
                  <a:srgbClr val="9C9D4C"/>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solidFill>
                <a:srgbClr val="9C9D4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490BB00-8620-AE7A-CBEE-1CD476AF7A34}"/>
              </a:ext>
            </a:extLst>
          </p:cNvPr>
          <p:cNvPicPr>
            <a:picLocks noChangeAspect="1"/>
          </p:cNvPicPr>
          <p:nvPr/>
        </p:nvPicPr>
        <p:blipFill>
          <a:blip r:embed="rId2"/>
          <a:stretch>
            <a:fillRect/>
          </a:stretch>
        </p:blipFill>
        <p:spPr>
          <a:xfrm>
            <a:off x="5598459" y="0"/>
            <a:ext cx="6858000" cy="6858000"/>
          </a:xfrm>
          <a:prstGeom prst="rect">
            <a:avLst/>
          </a:prstGeom>
        </p:spPr>
      </p:pic>
    </p:spTree>
    <p:extLst>
      <p:ext uri="{BB962C8B-B14F-4D97-AF65-F5344CB8AC3E}">
        <p14:creationId xmlns:p14="http://schemas.microsoft.com/office/powerpoint/2010/main" val="123067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991EF-F46C-4D8D-AE3A-718FFCAB690E}"/>
              </a:ext>
            </a:extLst>
          </p:cNvPr>
          <p:cNvSpPr txBox="1"/>
          <p:nvPr/>
        </p:nvSpPr>
        <p:spPr>
          <a:xfrm>
            <a:off x="7685017" y="2841190"/>
            <a:ext cx="3984171" cy="721736"/>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FF5B5C"/>
                </a:solidFill>
                <a:latin typeface="Calibri" panose="020F0502020204030204" pitchFamily="34" charset="0"/>
                <a:ea typeface="Calibri" panose="020F0502020204030204" pitchFamily="34" charset="0"/>
                <a:cs typeface="Times New Roman" panose="02020603050405020304" pitchFamily="18" charset="0"/>
              </a:rPr>
              <a:t>Fun in the snow</a:t>
            </a:r>
            <a:endParaRPr lang="en-US" sz="3600" dirty="0">
              <a:solidFill>
                <a:srgbClr val="FF5B5C"/>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9588F35-A2BF-567D-54B5-029E32BAF7EC}"/>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2090553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991EF-F46C-4D8D-AE3A-718FFCAB690E}"/>
              </a:ext>
            </a:extLst>
          </p:cNvPr>
          <p:cNvSpPr txBox="1"/>
          <p:nvPr/>
        </p:nvSpPr>
        <p:spPr>
          <a:xfrm>
            <a:off x="483597" y="2878289"/>
            <a:ext cx="3984171" cy="721736"/>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090C0D"/>
                </a:solidFill>
                <a:latin typeface="Calibri" panose="020F0502020204030204" pitchFamily="34" charset="0"/>
                <a:ea typeface="Calibri" panose="020F0502020204030204" pitchFamily="34" charset="0"/>
                <a:cs typeface="Times New Roman" panose="02020603050405020304" pitchFamily="18" charset="0"/>
              </a:rPr>
              <a:t>Waiting for Santa</a:t>
            </a:r>
            <a:endParaRPr lang="en-US" sz="3600" dirty="0">
              <a:solidFill>
                <a:srgbClr val="090C0D"/>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DEC84BFD-B1CC-2F1E-494B-723679418D7C}"/>
              </a:ext>
            </a:extLst>
          </p:cNvPr>
          <p:cNvPicPr>
            <a:picLocks noChangeAspect="1"/>
          </p:cNvPicPr>
          <p:nvPr/>
        </p:nvPicPr>
        <p:blipFill>
          <a:blip r:embed="rId2"/>
          <a:stretch>
            <a:fillRect/>
          </a:stretch>
        </p:blipFill>
        <p:spPr>
          <a:xfrm>
            <a:off x="5401235" y="0"/>
            <a:ext cx="6858000" cy="6858000"/>
          </a:xfrm>
          <a:prstGeom prst="rect">
            <a:avLst/>
          </a:prstGeom>
        </p:spPr>
      </p:pic>
    </p:spTree>
    <p:extLst>
      <p:ext uri="{BB962C8B-B14F-4D97-AF65-F5344CB8AC3E}">
        <p14:creationId xmlns:p14="http://schemas.microsoft.com/office/powerpoint/2010/main" val="1818105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64677" y="626301"/>
            <a:ext cx="4835048" cy="1938992"/>
          </a:xfrm>
          <a:prstGeom prst="rect">
            <a:avLst/>
          </a:prstGeom>
          <a:noFill/>
        </p:spPr>
        <p:txBody>
          <a:bodyPr wrap="square" rtlCol="0">
            <a:spAutoFit/>
          </a:bodyPr>
          <a:lstStyle/>
          <a:p>
            <a:pPr algn="ctr"/>
            <a:r>
              <a:rPr lang="en-US" sz="4000" dirty="0">
                <a:solidFill>
                  <a:srgbClr val="FF0000"/>
                </a:solidFill>
              </a:rPr>
              <a:t>How is A Very Merry Critters’ Christmas different from others? </a:t>
            </a:r>
          </a:p>
        </p:txBody>
      </p:sp>
      <p:sp>
        <p:nvSpPr>
          <p:cNvPr id="5" name="TextBox 4"/>
          <p:cNvSpPr txBox="1"/>
          <p:nvPr/>
        </p:nvSpPr>
        <p:spPr>
          <a:xfrm>
            <a:off x="7665929" y="2768253"/>
            <a:ext cx="3757808" cy="3785652"/>
          </a:xfrm>
          <a:prstGeom prst="rect">
            <a:avLst/>
          </a:prstGeom>
          <a:noFill/>
        </p:spPr>
        <p:txBody>
          <a:bodyPr wrap="square" rtlCol="0">
            <a:spAutoFit/>
          </a:bodyPr>
          <a:lstStyle/>
          <a:p>
            <a:pPr algn="ctr"/>
            <a:r>
              <a:rPr lang="en-US" sz="2400" dirty="0">
                <a:solidFill>
                  <a:srgbClr val="FF0000"/>
                </a:solidFill>
              </a:rPr>
              <a:t>A Very Merry Critters’ Christmas is not only a story about the critters celebrating Christmas, but about these critters celebrating the New Born King at Christmas! </a:t>
            </a:r>
          </a:p>
          <a:p>
            <a:pPr algn="ctr"/>
            <a:r>
              <a:rPr lang="en-US" sz="2400" dirty="0">
                <a:solidFill>
                  <a:srgbClr val="FF0000"/>
                </a:solidFill>
              </a:rPr>
              <a:t>It is zany story with critter images, but the Christmas story! </a:t>
            </a:r>
          </a:p>
        </p:txBody>
      </p:sp>
      <p:pic>
        <p:nvPicPr>
          <p:cNvPr id="6" name="Picture 5">
            <a:extLst>
              <a:ext uri="{FF2B5EF4-FFF2-40B4-BE49-F238E27FC236}">
                <a16:creationId xmlns:a16="http://schemas.microsoft.com/office/drawing/2014/main" id="{BE46F257-B1E5-BF7F-26D1-B21BBC252B60}"/>
              </a:ext>
            </a:extLst>
          </p:cNvPr>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1733354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B503F2-4D8A-46CE-B379-4AEF879B9F27}"/>
              </a:ext>
            </a:extLst>
          </p:cNvPr>
          <p:cNvSpPr txBox="1"/>
          <p:nvPr/>
        </p:nvSpPr>
        <p:spPr>
          <a:xfrm>
            <a:off x="2562002" y="4287215"/>
            <a:ext cx="6749503" cy="2882007"/>
          </a:xfrm>
          <a:prstGeom prst="rect">
            <a:avLst/>
          </a:prstGeom>
          <a:noFill/>
        </p:spPr>
        <p:txBody>
          <a:bodyPr wrap="square" rtlCol="0">
            <a:spAutoFit/>
          </a:bodyPr>
          <a:lstStyle/>
          <a:p>
            <a:pPr marL="0" marR="0" indent="0" algn="just">
              <a:lnSpc>
                <a:spcPct val="119000"/>
              </a:lnSpc>
              <a:spcBef>
                <a:spcPts val="0"/>
              </a:spcBef>
              <a:spcAft>
                <a:spcPts val="450"/>
              </a:spcAft>
            </a:pPr>
            <a:r>
              <a:rPr lang="en-US" sz="1800" kern="1400" dirty="0">
                <a:ln>
                  <a:noFill/>
                </a:ln>
                <a:solidFill>
                  <a:srgbClr val="000000"/>
                </a:solidFill>
                <a:effectLst/>
                <a:latin typeface="Times New Roman" panose="02020603050405020304" pitchFamily="18" charset="0"/>
              </a:rPr>
              <a:t>	David R Morgan lives in England. He is a talented full-time teacher and award-winner author.</a:t>
            </a:r>
            <a:endParaRPr lang="en-US" sz="1800" kern="1400" dirty="0">
              <a:ln>
                <a:noFill/>
              </a:ln>
              <a:solidFill>
                <a:srgbClr val="000000"/>
              </a:solidFill>
              <a:effectLst/>
              <a:latin typeface="Calibri" panose="020F0502020204030204" pitchFamily="34" charset="0"/>
            </a:endParaRPr>
          </a:p>
          <a:p>
            <a:pPr marL="0" marR="0" indent="0" algn="just">
              <a:lnSpc>
                <a:spcPct val="119000"/>
              </a:lnSpc>
              <a:spcBef>
                <a:spcPts val="0"/>
              </a:spcBef>
              <a:spcAft>
                <a:spcPts val="450"/>
              </a:spcAft>
            </a:pPr>
            <a:r>
              <a:rPr lang="en-US" sz="1800" kern="1400" dirty="0">
                <a:ln>
                  <a:noFill/>
                </a:ln>
                <a:solidFill>
                  <a:srgbClr val="000000"/>
                </a:solidFill>
                <a:effectLst/>
                <a:latin typeface="Times New Roman" panose="02020603050405020304" pitchFamily="18" charset="0"/>
              </a:rPr>
              <a:t>	He has written music journalism, poetry and children’s books. </a:t>
            </a:r>
            <a:r>
              <a:rPr lang="en-US" kern="1400" dirty="0">
                <a:solidFill>
                  <a:srgbClr val="000000"/>
                </a:solidFill>
                <a:latin typeface="Times New Roman" panose="02020603050405020304" pitchFamily="18" charset="0"/>
              </a:rPr>
              <a:t>David created A Very Merry Critters’ Christmas for the young reader to not only enjoy learning to read, but Critters’ Christmas is filled with colorful and darling illustrations to engage the young reader</a:t>
            </a:r>
            <a:r>
              <a:rPr lang="en-US" sz="1800" kern="1400" dirty="0">
                <a:ln>
                  <a:noFill/>
                </a:ln>
                <a:solidFill>
                  <a:srgbClr val="000000"/>
                </a:solidFill>
                <a:effectLst/>
                <a:latin typeface="Times New Roman" panose="02020603050405020304" pitchFamily="18" charset="0"/>
              </a:rPr>
              <a:t>.</a:t>
            </a:r>
            <a:endParaRPr lang="en-US" sz="18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 </a:t>
            </a:r>
          </a:p>
          <a:p>
            <a:r>
              <a:rPr lang="en-US" dirty="0"/>
              <a:t>  </a:t>
            </a:r>
          </a:p>
        </p:txBody>
      </p:sp>
      <p:pic>
        <p:nvPicPr>
          <p:cNvPr id="1026" name="Picture 2">
            <a:extLst>
              <a:ext uri="{FF2B5EF4-FFF2-40B4-BE49-F238E27FC236}">
                <a16:creationId xmlns:a16="http://schemas.microsoft.com/office/drawing/2014/main" id="{61504F99-ACD3-3511-A139-AE7B391BB79C}"/>
              </a:ext>
            </a:extLst>
          </p:cNvPr>
          <p:cNvPicPr>
            <a:picLocks noChangeArrowheads="1"/>
          </p:cNvPicPr>
          <p:nvPr/>
        </p:nvPicPr>
        <p:blipFill>
          <a:blip r:embed="rId2">
            <a:extLst>
              <a:ext uri="{28A0092B-C50C-407E-A947-70E740481C1C}">
                <a14:useLocalDpi xmlns:a14="http://schemas.microsoft.com/office/drawing/2010/main" val="0"/>
              </a:ext>
            </a:extLst>
          </a:blip>
          <a:srcRect t="1320" b="1320"/>
          <a:stretch>
            <a:fillRect/>
          </a:stretch>
        </p:blipFill>
        <p:spPr bwMode="auto">
          <a:xfrm>
            <a:off x="4253706" y="496052"/>
            <a:ext cx="3684588" cy="35877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31935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56FB12-1E8E-4114-91E0-9C8E92507D48}"/>
              </a:ext>
            </a:extLst>
          </p:cNvPr>
          <p:cNvSpPr txBox="1"/>
          <p:nvPr/>
        </p:nvSpPr>
        <p:spPr>
          <a:xfrm>
            <a:off x="1143000" y="1139055"/>
            <a:ext cx="9906000" cy="4401205"/>
          </a:xfrm>
          <a:prstGeom prst="rect">
            <a:avLst/>
          </a:prstGeom>
          <a:noFill/>
        </p:spPr>
        <p:txBody>
          <a:bodyPr wrap="square" rtlCol="0">
            <a:spAutoFit/>
          </a:bodyPr>
          <a:lstStyle/>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	A Very Merry Critters’ Christmas is a tale like none ever told. This heartwarming family story is about all the little critters who know the true meaning of Christmas and they want to celebrate too! </a:t>
            </a:r>
          </a:p>
          <a:p>
            <a:pPr algn="just"/>
            <a:r>
              <a:rPr lang="en-US" sz="2800" dirty="0">
                <a:latin typeface="Calibri" panose="020F0502020204030204" pitchFamily="34" charset="0"/>
                <a:cs typeface="Times New Roman" panose="02020603050405020304" pitchFamily="18" charset="0"/>
              </a:rPr>
              <a:t>	From ladybugs to honey bees and moths and more, all the critters decorate their homes, drink eggnog, recreate the Nativity, and give gifts from their hearts to celebrate the Greatest Gift given to all of us and to the Creation themselves. </a:t>
            </a:r>
          </a:p>
          <a:p>
            <a:pPr algn="just"/>
            <a:r>
              <a:rPr lang="en-US" sz="2800" dirty="0">
                <a:latin typeface="Calibri" panose="020F0502020204030204" pitchFamily="34" charset="0"/>
                <a:cs typeface="Times New Roman" panose="02020603050405020304" pitchFamily="18" charset="0"/>
              </a:rPr>
              <a:t>	Come, join the fun as we see all the critters created by the same One who created you and me!  </a:t>
            </a:r>
            <a:endParaRPr lang="en-US" dirty="0"/>
          </a:p>
        </p:txBody>
      </p:sp>
    </p:spTree>
    <p:extLst>
      <p:ext uri="{BB962C8B-B14F-4D97-AF65-F5344CB8AC3E}">
        <p14:creationId xmlns:p14="http://schemas.microsoft.com/office/powerpoint/2010/main" val="1103112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3D5D38-D661-4823-BC4B-893031CCAD80}"/>
              </a:ext>
            </a:extLst>
          </p:cNvPr>
          <p:cNvSpPr txBox="1"/>
          <p:nvPr/>
        </p:nvSpPr>
        <p:spPr>
          <a:xfrm>
            <a:off x="7797800" y="1511300"/>
            <a:ext cx="3886200" cy="3757567"/>
          </a:xfrm>
          <a:prstGeom prst="rect">
            <a:avLst/>
          </a:prstGeom>
          <a:noFill/>
        </p:spPr>
        <p:txBody>
          <a:bodyPr wrap="square" rtlCol="0">
            <a:spAutoFit/>
          </a:bodyPr>
          <a:lstStyle/>
          <a:p>
            <a:pPr marL="0" marR="0" algn="ctr">
              <a:lnSpc>
                <a:spcPct val="107000"/>
              </a:lnSpc>
              <a:spcBef>
                <a:spcPts val="0"/>
              </a:spcBef>
              <a:spcAft>
                <a:spcPts val="800"/>
              </a:spcAft>
            </a:pPr>
            <a:r>
              <a:rPr lang="en-US" sz="3200" dirty="0">
                <a:solidFill>
                  <a:srgbClr val="C7311B"/>
                </a:solidFill>
                <a:effectLst/>
                <a:latin typeface="Calibri" panose="020F0502020204030204" pitchFamily="34" charset="0"/>
                <a:ea typeface="Calibri" panose="020F0502020204030204" pitchFamily="34" charset="0"/>
                <a:cs typeface="Times New Roman" panose="02020603050405020304" pitchFamily="18" charset="0"/>
              </a:rPr>
              <a:t> A Very Merry      Critters</a:t>
            </a:r>
            <a:r>
              <a:rPr lang="en-US" sz="3200">
                <a:solidFill>
                  <a:srgbClr val="C7311B"/>
                </a:solidFill>
                <a:effectLst/>
                <a:latin typeface="Calibri" panose="020F0502020204030204" pitchFamily="34" charset="0"/>
                <a:ea typeface="Calibri" panose="020F0502020204030204" pitchFamily="34" charset="0"/>
                <a:cs typeface="Times New Roman" panose="02020603050405020304" pitchFamily="18" charset="0"/>
              </a:rPr>
              <a:t>’ Christmas     i</a:t>
            </a:r>
            <a:r>
              <a:rPr lang="en-US" sz="3200">
                <a:solidFill>
                  <a:srgbClr val="C7311B"/>
                </a:solidFill>
                <a:latin typeface="Calibri" panose="020F0502020204030204" pitchFamily="34" charset="0"/>
                <a:ea typeface="Calibri" panose="020F0502020204030204" pitchFamily="34" charset="0"/>
                <a:cs typeface="Times New Roman" panose="02020603050405020304" pitchFamily="18" charset="0"/>
              </a:rPr>
              <a:t>s </a:t>
            </a:r>
            <a:r>
              <a:rPr lang="en-US" sz="3200" dirty="0">
                <a:solidFill>
                  <a:srgbClr val="C7311B"/>
                </a:solidFill>
                <a:latin typeface="Calibri" panose="020F0502020204030204" pitchFamily="34" charset="0"/>
                <a:ea typeface="Calibri" panose="020F0502020204030204" pitchFamily="34" charset="0"/>
                <a:cs typeface="Times New Roman" panose="02020603050405020304" pitchFamily="18" charset="0"/>
              </a:rPr>
              <a:t>a story for the whole family. It is filled with adventure and fun and meaning and more! </a:t>
            </a:r>
            <a:r>
              <a:rPr lang="en-US" sz="3200" dirty="0">
                <a:solidFill>
                  <a:srgbClr val="C7311B"/>
                </a:solidFill>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image4.jpeg">
            <a:extLst>
              <a:ext uri="{FF2B5EF4-FFF2-40B4-BE49-F238E27FC236}">
                <a16:creationId xmlns:a16="http://schemas.microsoft.com/office/drawing/2014/main" id="{A524C461-DF15-3A90-D2BA-96BC0C9CDEE2}"/>
              </a:ext>
            </a:extLst>
          </p:cNvPr>
          <p:cNvPicPr>
            <a:picLocks noChangeAspect="1"/>
          </p:cNvPicPr>
          <p:nvPr/>
        </p:nvPicPr>
        <p:blipFill>
          <a:blip r:embed="rId2" cstate="print"/>
          <a:stretch>
            <a:fillRect/>
          </a:stretch>
        </p:blipFill>
        <p:spPr>
          <a:xfrm>
            <a:off x="0" y="0"/>
            <a:ext cx="6726025" cy="6858000"/>
          </a:xfrm>
          <a:prstGeom prst="rect">
            <a:avLst/>
          </a:prstGeom>
        </p:spPr>
      </p:pic>
    </p:spTree>
    <p:extLst>
      <p:ext uri="{BB962C8B-B14F-4D97-AF65-F5344CB8AC3E}">
        <p14:creationId xmlns:p14="http://schemas.microsoft.com/office/powerpoint/2010/main" val="334785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9257B-584F-4084-B5D6-AA31F135DE8C}"/>
              </a:ext>
            </a:extLst>
          </p:cNvPr>
          <p:cNvSpPr txBox="1"/>
          <p:nvPr/>
        </p:nvSpPr>
        <p:spPr>
          <a:xfrm>
            <a:off x="7356082" y="1358900"/>
            <a:ext cx="4318000" cy="5109091"/>
          </a:xfrm>
          <a:prstGeom prst="rect">
            <a:avLst/>
          </a:prstGeom>
          <a:noFill/>
        </p:spPr>
        <p:txBody>
          <a:bodyPr wrap="square" rtlCol="0">
            <a:spAutoFit/>
          </a:bodyPr>
          <a:lstStyle/>
          <a:p>
            <a:pPr algn="ctr"/>
            <a:r>
              <a:rPr lang="en-US" sz="2800" dirty="0">
                <a:solidFill>
                  <a:srgbClr val="4B743C"/>
                </a:solidFill>
                <a:effectLst/>
                <a:latin typeface="Calibri" panose="020F0502020204030204" pitchFamily="34" charset="0"/>
                <a:ea typeface="Calibri" panose="020F0502020204030204" pitchFamily="34" charset="0"/>
                <a:cs typeface="Times New Roman" panose="02020603050405020304" pitchFamily="18" charset="0"/>
              </a:rPr>
              <a:t>The LOOK and FEEL of </a:t>
            </a:r>
          </a:p>
          <a:p>
            <a:pPr algn="ctr"/>
            <a:r>
              <a:rPr lang="en-US" sz="2800" dirty="0">
                <a:solidFill>
                  <a:srgbClr val="4B743C"/>
                </a:solidFill>
                <a:effectLst/>
                <a:latin typeface="Calibri" panose="020F0502020204030204" pitchFamily="34" charset="0"/>
                <a:ea typeface="Calibri" panose="020F0502020204030204" pitchFamily="34" charset="0"/>
                <a:cs typeface="Times New Roman" panose="02020603050405020304" pitchFamily="18" charset="0"/>
              </a:rPr>
              <a:t>the story is warm and </a:t>
            </a:r>
          </a:p>
          <a:p>
            <a:pPr algn="ctr"/>
            <a:r>
              <a:rPr lang="en-US" sz="2800" dirty="0">
                <a:solidFill>
                  <a:srgbClr val="4B743C"/>
                </a:solidFill>
                <a:effectLst/>
                <a:latin typeface="Calibri" panose="020F0502020204030204" pitchFamily="34" charset="0"/>
                <a:ea typeface="Calibri" panose="020F0502020204030204" pitchFamily="34" charset="0"/>
                <a:cs typeface="Times New Roman" panose="02020603050405020304" pitchFamily="18" charset="0"/>
              </a:rPr>
              <a:t>happy and engages </a:t>
            </a:r>
          </a:p>
          <a:p>
            <a:pPr algn="ctr"/>
            <a:r>
              <a:rPr lang="en-US" sz="2800" dirty="0">
                <a:solidFill>
                  <a:srgbClr val="4B743C"/>
                </a:solidFill>
                <a:effectLst/>
                <a:latin typeface="Calibri" panose="020F0502020204030204" pitchFamily="34" charset="0"/>
                <a:ea typeface="Calibri" panose="020F0502020204030204" pitchFamily="34" charset="0"/>
                <a:cs typeface="Times New Roman" panose="02020603050405020304" pitchFamily="18" charset="0"/>
              </a:rPr>
              <a:t>not only the young viewer, but the whole family. The story is Christian faith-based and has a message of </a:t>
            </a:r>
            <a:r>
              <a:rPr lang="en-US" sz="2800" dirty="0">
                <a:solidFill>
                  <a:srgbClr val="4B743C"/>
                </a:solidFill>
                <a:latin typeface="Calibri" panose="020F0502020204030204" pitchFamily="34" charset="0"/>
                <a:ea typeface="Calibri" panose="020F0502020204030204" pitchFamily="34" charset="0"/>
                <a:cs typeface="Times New Roman" panose="02020603050405020304" pitchFamily="18" charset="0"/>
              </a:rPr>
              <a:t>Creation celebrating </a:t>
            </a:r>
            <a:r>
              <a:rPr lang="en-US" sz="2800" dirty="0">
                <a:solidFill>
                  <a:srgbClr val="4B743C"/>
                </a:solidFill>
                <a:effectLst/>
                <a:latin typeface="Calibri" panose="020F0502020204030204" pitchFamily="34" charset="0"/>
                <a:ea typeface="Calibri" panose="020F0502020204030204" pitchFamily="34" charset="0"/>
                <a:cs typeface="Times New Roman" panose="02020603050405020304" pitchFamily="18" charset="0"/>
              </a:rPr>
              <a:t>the true meaning of Christmas – a message that will </a:t>
            </a:r>
          </a:p>
          <a:p>
            <a:pPr algn="ctr"/>
            <a:r>
              <a:rPr lang="en-US" sz="2800" dirty="0">
                <a:solidFill>
                  <a:srgbClr val="4B743C"/>
                </a:solidFill>
                <a:effectLst/>
                <a:latin typeface="Calibri" panose="020F0502020204030204" pitchFamily="34" charset="0"/>
                <a:ea typeface="Calibri" panose="020F0502020204030204" pitchFamily="34" charset="0"/>
                <a:cs typeface="Times New Roman" panose="02020603050405020304" pitchFamily="18" charset="0"/>
              </a:rPr>
              <a:t>never be lost.   </a:t>
            </a:r>
          </a:p>
          <a:p>
            <a:endParaRPr lang="en-US" dirty="0"/>
          </a:p>
        </p:txBody>
      </p:sp>
      <p:pic>
        <p:nvPicPr>
          <p:cNvPr id="7" name="Picture 6">
            <a:extLst>
              <a:ext uri="{FF2B5EF4-FFF2-40B4-BE49-F238E27FC236}">
                <a16:creationId xmlns:a16="http://schemas.microsoft.com/office/drawing/2014/main" id="{CA5528D0-A8A2-E190-63A5-89A5C7F3F407}"/>
              </a:ext>
            </a:extLst>
          </p:cNvPr>
          <p:cNvPicPr>
            <a:picLocks noChangeAspect="1"/>
          </p:cNvPicPr>
          <p:nvPr/>
        </p:nvPicPr>
        <p:blipFill>
          <a:blip r:embed="rId2"/>
          <a:stretch>
            <a:fillRect/>
          </a:stretch>
        </p:blipFill>
        <p:spPr>
          <a:xfrm>
            <a:off x="-291353" y="0"/>
            <a:ext cx="6858000" cy="6858000"/>
          </a:xfrm>
          <a:prstGeom prst="rect">
            <a:avLst/>
          </a:prstGeom>
        </p:spPr>
      </p:pic>
    </p:spTree>
    <p:extLst>
      <p:ext uri="{BB962C8B-B14F-4D97-AF65-F5344CB8AC3E}">
        <p14:creationId xmlns:p14="http://schemas.microsoft.com/office/powerpoint/2010/main" val="2127265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9C1C0D-0C2B-45B5-9099-C07012E67134}"/>
              </a:ext>
            </a:extLst>
          </p:cNvPr>
          <p:cNvSpPr txBox="1"/>
          <p:nvPr/>
        </p:nvSpPr>
        <p:spPr>
          <a:xfrm>
            <a:off x="2108200" y="2057400"/>
            <a:ext cx="7620000" cy="1938992"/>
          </a:xfrm>
          <a:prstGeom prst="rect">
            <a:avLst/>
          </a:prstGeom>
          <a:noFill/>
        </p:spPr>
        <p:txBody>
          <a:bodyPr wrap="square" rtlCol="0">
            <a:spAutoFit/>
          </a:bodyPr>
          <a:lstStyle/>
          <a:p>
            <a:pPr algn="ctr"/>
            <a:r>
              <a:rPr lang="en-US" sz="8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CHARACTERS</a:t>
            </a:r>
            <a:endParaRPr lang="en-US" sz="8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200" dirty="0"/>
          </a:p>
        </p:txBody>
      </p:sp>
    </p:spTree>
    <p:extLst>
      <p:ext uri="{BB962C8B-B14F-4D97-AF65-F5344CB8AC3E}">
        <p14:creationId xmlns:p14="http://schemas.microsoft.com/office/powerpoint/2010/main" val="211094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9D49B5-743C-4138-91B3-45287F030630}"/>
              </a:ext>
            </a:extLst>
          </p:cNvPr>
          <p:cNvSpPr txBox="1"/>
          <p:nvPr/>
        </p:nvSpPr>
        <p:spPr>
          <a:xfrm>
            <a:off x="713984" y="1545742"/>
            <a:ext cx="4697260" cy="4189608"/>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All sorts of Critters</a:t>
            </a:r>
            <a:r>
              <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All different critters are celebrating the holidays in this fun and zany little book about Christmas and the New Born Babe</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3919DF7D-B0BC-B665-BB64-952C0A5F0596}"/>
              </a:ext>
            </a:extLst>
          </p:cNvPr>
          <p:cNvPicPr>
            <a:picLocks noChangeAspect="1"/>
          </p:cNvPicPr>
          <p:nvPr/>
        </p:nvPicPr>
        <p:blipFill>
          <a:blip r:embed="rId2"/>
          <a:stretch>
            <a:fillRect/>
          </a:stretch>
        </p:blipFill>
        <p:spPr>
          <a:xfrm>
            <a:off x="5715000" y="0"/>
            <a:ext cx="6858000" cy="6858000"/>
          </a:xfrm>
          <a:prstGeom prst="rect">
            <a:avLst/>
          </a:prstGeom>
        </p:spPr>
      </p:pic>
    </p:spTree>
    <p:extLst>
      <p:ext uri="{BB962C8B-B14F-4D97-AF65-F5344CB8AC3E}">
        <p14:creationId xmlns:p14="http://schemas.microsoft.com/office/powerpoint/2010/main" val="1163191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9D49B5-743C-4138-91B3-45287F030630}"/>
              </a:ext>
            </a:extLst>
          </p:cNvPr>
          <p:cNvSpPr txBox="1"/>
          <p:nvPr/>
        </p:nvSpPr>
        <p:spPr>
          <a:xfrm>
            <a:off x="7387535" y="1138898"/>
            <a:ext cx="3607495" cy="4020973"/>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760D0A"/>
                </a:solidFill>
                <a:latin typeface="Calibri" panose="020F0502020204030204" pitchFamily="34" charset="0"/>
                <a:ea typeface="Calibri" panose="020F0502020204030204" pitchFamily="34" charset="0"/>
                <a:cs typeface="Times New Roman" panose="02020603050405020304" pitchFamily="18" charset="0"/>
              </a:rPr>
              <a:t>Even Bumblebees</a:t>
            </a:r>
            <a:endParaRPr lang="en-US" sz="2400" dirty="0">
              <a:solidFill>
                <a:srgbClr val="760D0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dirty="0">
                <a:solidFill>
                  <a:srgbClr val="760D0A"/>
                </a:solidFill>
                <a:latin typeface="Calibri" panose="020F0502020204030204" pitchFamily="34" charset="0"/>
                <a:ea typeface="Calibri" panose="020F0502020204030204" pitchFamily="34" charset="0"/>
                <a:cs typeface="Times New Roman" panose="02020603050405020304" pitchFamily="18" charset="0"/>
              </a:rPr>
              <a:t>All are getting ready for the Wonderful Event – all Creation knows how special Christmas is.</a:t>
            </a:r>
            <a:endParaRPr lang="en-US" sz="3200" dirty="0">
              <a:solidFill>
                <a:srgbClr val="760D0A"/>
              </a:solidFill>
            </a:endParaRPr>
          </a:p>
        </p:txBody>
      </p:sp>
      <p:pic>
        <p:nvPicPr>
          <p:cNvPr id="4" name="Picture 3">
            <a:extLst>
              <a:ext uri="{FF2B5EF4-FFF2-40B4-BE49-F238E27FC236}">
                <a16:creationId xmlns:a16="http://schemas.microsoft.com/office/drawing/2014/main" id="{617535B3-91FA-5484-0296-0139AB69158D}"/>
              </a:ext>
            </a:extLst>
          </p:cNvPr>
          <p:cNvPicPr>
            <a:picLocks noChangeAspect="1"/>
          </p:cNvPicPr>
          <p:nvPr/>
        </p:nvPicPr>
        <p:blipFill>
          <a:blip r:embed="rId2"/>
          <a:stretch>
            <a:fillRect/>
          </a:stretch>
        </p:blipFill>
        <p:spPr>
          <a:xfrm>
            <a:off x="0" y="89647"/>
            <a:ext cx="6858000" cy="6858000"/>
          </a:xfrm>
          <a:prstGeom prst="rect">
            <a:avLst/>
          </a:prstGeom>
        </p:spPr>
      </p:pic>
    </p:spTree>
    <p:extLst>
      <p:ext uri="{BB962C8B-B14F-4D97-AF65-F5344CB8AC3E}">
        <p14:creationId xmlns:p14="http://schemas.microsoft.com/office/powerpoint/2010/main" val="45044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9D49B5-743C-4138-91B3-45287F030630}"/>
              </a:ext>
            </a:extLst>
          </p:cNvPr>
          <p:cNvSpPr txBox="1"/>
          <p:nvPr/>
        </p:nvSpPr>
        <p:spPr>
          <a:xfrm>
            <a:off x="764784" y="1522659"/>
            <a:ext cx="4258153" cy="3003964"/>
          </a:xfrm>
          <a:prstGeom prst="rect">
            <a:avLst/>
          </a:prstGeom>
          <a:noFill/>
        </p:spPr>
        <p:txBody>
          <a:bodyPr wrap="square" rtlCol="0">
            <a:spAutoFit/>
          </a:bodyPr>
          <a:lstStyle/>
          <a:p>
            <a:pPr marL="0" marR="0" algn="ctr">
              <a:lnSpc>
                <a:spcPct val="107000"/>
              </a:lnSpc>
              <a:spcBef>
                <a:spcPts val="0"/>
              </a:spcBef>
              <a:spcAft>
                <a:spcPts val="0"/>
              </a:spcAft>
            </a:pPr>
            <a:r>
              <a:rPr lang="en-US" sz="40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They all </a:t>
            </a:r>
            <a:r>
              <a:rPr lang="en-US" sz="4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Come to celebrate around the Nativity and bring candles… </a:t>
            </a:r>
          </a:p>
          <a:p>
            <a:pPr marL="0" marR="0">
              <a:lnSpc>
                <a:spcPct val="107000"/>
              </a:lnSpc>
              <a:spcBef>
                <a:spcPts val="0"/>
              </a:spcBef>
              <a:spcAft>
                <a:spcPts val="0"/>
              </a:spcAft>
            </a:pP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3E2AD95E-9B62-9846-9044-3CD5D3147F27}"/>
              </a:ext>
            </a:extLst>
          </p:cNvPr>
          <p:cNvPicPr>
            <a:picLocks noChangeAspect="1"/>
          </p:cNvPicPr>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400566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D74544-AD90-4A80-B589-FC7E8286684C}"/>
              </a:ext>
            </a:extLst>
          </p:cNvPr>
          <p:cNvSpPr txBox="1"/>
          <p:nvPr/>
        </p:nvSpPr>
        <p:spPr>
          <a:xfrm>
            <a:off x="1816100" y="2184400"/>
            <a:ext cx="8470900" cy="942053"/>
          </a:xfrm>
          <a:prstGeom prst="rect">
            <a:avLst/>
          </a:prstGeom>
          <a:noFill/>
        </p:spPr>
        <p:txBody>
          <a:bodyPr wrap="square" rtlCol="0">
            <a:spAutoFit/>
          </a:bodyPr>
          <a:lstStyle/>
          <a:p>
            <a:pPr algn="ctr"/>
            <a:r>
              <a:rPr lang="en-US" sz="5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Sample Scenes Are : </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3673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1921</TotalTime>
  <Words>421</Words>
  <Application>Microsoft Office PowerPoint</Application>
  <PresentationFormat>Widescreen</PresentationFormat>
  <Paragraphs>34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A Very Merry Critters’ Christmas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Little White Kitten and Her Little Red Mittens</dc:title>
  <dc:creator>user</dc:creator>
  <cp:lastModifiedBy>User</cp:lastModifiedBy>
  <cp:revision>30</cp:revision>
  <dcterms:created xsi:type="dcterms:W3CDTF">2021-07-07T16:22:18Z</dcterms:created>
  <dcterms:modified xsi:type="dcterms:W3CDTF">2023-12-10T00:35:33Z</dcterms:modified>
</cp:coreProperties>
</file>